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5" r:id="rId10"/>
    <p:sldId id="26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8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347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103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239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6862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278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014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641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75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526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01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993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232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48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9888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248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D26E2-18A6-4A63-8F38-0A141CA22221}" type="datetimeFigureOut">
              <a:rPr lang="en-IN" smtClean="0"/>
              <a:t>28-01-2021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48658DF-22CC-437D-B2E6-0FFCC7DB3C7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817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yjus.com/biology/reptilia/#:~:text=Characteristics%20of%20Reptilia&amp;text=These%20are%20creeping%20and%20burrowing,neck%2C%20trunk%2C%20and%20tail.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rrestrial_animal" TargetMode="External"/><Relationship Id="rId13" Type="http://schemas.openxmlformats.org/officeDocument/2006/relationships/hyperlink" Target="https://en.wikipedia.org/wiki/Metamorphosis" TargetMode="External"/><Relationship Id="rId18" Type="http://schemas.openxmlformats.org/officeDocument/2006/relationships/hyperlink" Target="https://en.wikipedia.org/wiki/Amniote" TargetMode="External"/><Relationship Id="rId3" Type="http://schemas.openxmlformats.org/officeDocument/2006/relationships/hyperlink" Target="https://en.wikipedia.org/wiki/Tetrapod" TargetMode="External"/><Relationship Id="rId7" Type="http://schemas.openxmlformats.org/officeDocument/2006/relationships/hyperlink" Target="https://en.wikipedia.org/wiki/Habitat" TargetMode="External"/><Relationship Id="rId12" Type="http://schemas.openxmlformats.org/officeDocument/2006/relationships/hyperlink" Target="https://en.wikipedia.org/wiki/Larva" TargetMode="External"/><Relationship Id="rId17" Type="http://schemas.openxmlformats.org/officeDocument/2006/relationships/hyperlink" Target="https://en.wikipedia.org/wiki/Lizard" TargetMode="External"/><Relationship Id="rId2" Type="http://schemas.openxmlformats.org/officeDocument/2006/relationships/hyperlink" Target="https://en.wikipedia.org/wiki/Ectotherm" TargetMode="External"/><Relationship Id="rId16" Type="http://schemas.openxmlformats.org/officeDocument/2006/relationships/hyperlink" Target="https://en.wikipedia.org/wiki/Frog" TargetMode="External"/><Relationship Id="rId20" Type="http://schemas.openxmlformats.org/officeDocument/2006/relationships/hyperlink" Target="https://en.wikipedia.org/wiki/Decline_in_amphibian_popula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samphibia" TargetMode="External"/><Relationship Id="rId11" Type="http://schemas.openxmlformats.org/officeDocument/2006/relationships/hyperlink" Target="https://en.wikipedia.org/wiki/Aquatic_ecosystems" TargetMode="External"/><Relationship Id="rId5" Type="http://schemas.openxmlformats.org/officeDocument/2006/relationships/hyperlink" Target="https://en.wikipedia.org/wiki/Class_(biology)" TargetMode="External"/><Relationship Id="rId15" Type="http://schemas.openxmlformats.org/officeDocument/2006/relationships/hyperlink" Target="https://en.wikipedia.org/wiki/Salamander" TargetMode="External"/><Relationship Id="rId10" Type="http://schemas.openxmlformats.org/officeDocument/2006/relationships/hyperlink" Target="https://en.wikipedia.org/wiki/Arboreal" TargetMode="External"/><Relationship Id="rId19" Type="http://schemas.openxmlformats.org/officeDocument/2006/relationships/hyperlink" Target="https://en.wikipedia.org/wiki/Ecological_indicator" TargetMode="External"/><Relationship Id="rId4" Type="http://schemas.openxmlformats.org/officeDocument/2006/relationships/hyperlink" Target="https://en.wikipedia.org/wiki/Vertebrate" TargetMode="External"/><Relationship Id="rId9" Type="http://schemas.openxmlformats.org/officeDocument/2006/relationships/hyperlink" Target="https://en.wikipedia.org/wiki/Fossorial" TargetMode="External"/><Relationship Id="rId14" Type="http://schemas.openxmlformats.org/officeDocument/2006/relationships/hyperlink" Target="https://en.wikipedia.org/wiki/Lu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vonian" TargetMode="External"/><Relationship Id="rId2" Type="http://schemas.openxmlformats.org/officeDocument/2006/relationships/hyperlink" Target="https://en.wikipedia.org/wiki/Evolution_of_tetrapod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rmian" TargetMode="External"/><Relationship Id="rId5" Type="http://schemas.openxmlformats.org/officeDocument/2006/relationships/hyperlink" Target="https://en.wikipedia.org/wiki/Carboniferous" TargetMode="External"/><Relationship Id="rId4" Type="http://schemas.openxmlformats.org/officeDocument/2006/relationships/hyperlink" Target="https://en.wikipedia.org/wiki/Sarcopterygi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yjus.com/biology/internal-external-fertilizati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6FEA-C181-4F6B-B24E-25A9BAFCD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Algerian" panose="04020705040A02060702" pitchFamily="82" charset="0"/>
              </a:rPr>
              <a:t>Five Kingdom Classifications</a:t>
            </a:r>
            <a:endParaRPr lang="en-IN" sz="72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FF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DA6DB-78E7-4A59-86BD-0A3C859AF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812000" cy="1836000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sz="2400" dirty="0">
                <a:solidFill>
                  <a:srgbClr val="0070C0"/>
                </a:solidFill>
                <a:highlight>
                  <a:srgbClr val="00FF00"/>
                </a:highlight>
              </a:rPr>
              <a:t>Project by:</a:t>
            </a:r>
          </a:p>
          <a:p>
            <a:pPr algn="ctr"/>
            <a:r>
              <a:rPr lang="en-IN" sz="2400" dirty="0">
                <a:solidFill>
                  <a:srgbClr val="0070C0"/>
                </a:solidFill>
                <a:highlight>
                  <a:srgbClr val="00FF00"/>
                </a:highlight>
              </a:rPr>
              <a:t>Aryan</a:t>
            </a:r>
          </a:p>
          <a:p>
            <a:pPr algn="ctr"/>
            <a:r>
              <a:rPr lang="en-IN" sz="2400" dirty="0">
                <a:solidFill>
                  <a:srgbClr val="0070C0"/>
                </a:solidFill>
                <a:highlight>
                  <a:srgbClr val="00FF00"/>
                </a:highlight>
              </a:rPr>
              <a:t>Zohaan</a:t>
            </a:r>
          </a:p>
          <a:p>
            <a:pPr algn="ctr"/>
            <a:r>
              <a:rPr lang="en-IN" sz="2400" dirty="0">
                <a:solidFill>
                  <a:srgbClr val="0070C0"/>
                </a:solidFill>
                <a:highlight>
                  <a:srgbClr val="00FF00"/>
                </a:highlight>
              </a:rPr>
              <a:t>Priyansh</a:t>
            </a:r>
          </a:p>
        </p:txBody>
      </p:sp>
    </p:spTree>
    <p:extLst>
      <p:ext uri="{BB962C8B-B14F-4D97-AF65-F5344CB8AC3E}">
        <p14:creationId xmlns:p14="http://schemas.microsoft.com/office/powerpoint/2010/main" val="228986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24C-73F0-4F83-A314-FDB434A9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70C3-209D-46AD-A6A7-744BE593A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https://byjus.com/biology/reptilia/#:~:text=Characteristics%20of%20Reptilia&amp;text=These%20are%20creeping%20and%20burrowing,neck%2C%20trunk%2C%20and%20tail.</a:t>
            </a:r>
            <a:endParaRPr lang="en-US" dirty="0"/>
          </a:p>
          <a:p>
            <a:r>
              <a:rPr lang="en-US" dirty="0"/>
              <a:t>https://www.google.com/url?sa=i&amp;url=https%3A%2F%2Fwww.slideshare.net%2FerinNly%2Fclass-reptilia&amp;psig=AOvVaw3Zrkla2sz_T5BmQogFCBGU&amp;ust=1611741514147000&amp;source=images&amp;cd=vfe&amp;ved=2ahUKEwj7idGUq7nuAhWbTSsKHZA9ALYQr4kDegUIARCmAQ</a:t>
            </a:r>
          </a:p>
        </p:txBody>
      </p:sp>
    </p:spTree>
    <p:extLst>
      <p:ext uri="{BB962C8B-B14F-4D97-AF65-F5344CB8AC3E}">
        <p14:creationId xmlns:p14="http://schemas.microsoft.com/office/powerpoint/2010/main" val="139608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EE32-9016-4968-A707-1D1F1C9F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10200" dirty="0">
                <a:solidFill>
                  <a:srgbClr val="FF0000"/>
                </a:solidFill>
                <a:highlight>
                  <a:srgbClr val="00FF00"/>
                </a:highlight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9BD01-04E0-43C6-BC1E-7D55306B0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4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DCB2-3BC6-4EEF-90AB-59A3BDD6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Class Amphibian</a:t>
            </a:r>
            <a:endParaRPr lang="en-IN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37B8-9FC5-4739-86D4-1021B0A8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sz="2400" b="1" i="0" u="sng" dirty="0">
                <a:effectLst/>
                <a:latin typeface="Arial" panose="020B0604020202020204" pitchFamily="34" charset="0"/>
              </a:rPr>
              <a:t>Amphibians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are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2" tooltip="Ectother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ectothermic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,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3" tooltip="Tetrapo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tetrapod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4" tooltip="Vertebr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vertebrates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of the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5" tooltip="Class (biolog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1" i="0" u="sng" dirty="0">
                <a:effectLst/>
                <a:latin typeface="Arial" panose="020B0604020202020204" pitchFamily="34" charset="0"/>
              </a:rPr>
              <a:t>Amphibia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. All living amphibians belong to the group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6" tooltip="Lissamphib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Lissamphibia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. They inhabit a wide variety of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7" tooltip="Habita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habitats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, with most species living within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8" tooltip="Terrestrial anim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terrestrial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,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9" tooltip="Fossori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fossorial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,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0" tooltip="Arborea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arboreal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or freshwater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1" tooltip="Aquatic ecosystem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aquatic ecosystems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. Thus amphibians typically start out as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2" tooltip="Larv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larvae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living in water, but some species have developed behavioral adaptations to bypass this.</a:t>
            </a:r>
          </a:p>
          <a:p>
            <a:pPr algn="l"/>
            <a:r>
              <a:rPr lang="en-US" sz="2400" b="0" i="0" u="sng" dirty="0">
                <a:effectLst/>
                <a:latin typeface="Arial" panose="020B0604020202020204" pitchFamily="34" charset="0"/>
              </a:rPr>
              <a:t>The young generally undergo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3" tooltip="Metamorpho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metamorphosis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from larva with gills to an adult air-breathing form with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4" tooltip="Lu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lungs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. Amphibians use their skin as a secondary respiratory surface and some small terrestrial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5" tooltip="Salaman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salamanders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and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6" tooltip="Fro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frogs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lack lungs and rely entirely on their skin. They are superficially similar to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7" tooltip="Liza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lizards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but, along with mammals and birds, reptiles are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8" tooltip="Amnio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amniotes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and do not require water bodies in which to breed. With their complex reproductive needs and permeable skins, amphibians are often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19" tooltip="Ecological indica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ecological indicators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; in recent decades there has been a dramatic </a:t>
            </a:r>
            <a:r>
              <a:rPr lang="en-US" sz="2400" b="0" i="0" u="sng" strike="noStrike" dirty="0">
                <a:effectLst/>
                <a:latin typeface="Arial" panose="020B0604020202020204" pitchFamily="34" charset="0"/>
                <a:hlinkClick r:id="rId20" tooltip="Decline in amphibian population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decline in amphibian populations</a:t>
            </a:r>
            <a:r>
              <a:rPr lang="en-US" sz="2400" b="0" i="0" u="sng" dirty="0">
                <a:effectLst/>
                <a:latin typeface="Arial" panose="020B0604020202020204" pitchFamily="34" charset="0"/>
              </a:rPr>
              <a:t> for many species around the globe.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00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EFA-E082-4965-83F2-B11CE2F1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Class Amphibian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430D-BF72-4948-9ED3-C0356241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l"/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The earliest amphibians </a:t>
            </a:r>
            <a:r>
              <a:rPr lang="en-US" sz="112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 tooltip="Evolution of tetrapod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evolved</a:t>
            </a:r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in the </a:t>
            </a:r>
            <a:r>
              <a:rPr lang="en-US" sz="112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 tooltip="Devoni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Devonian</a:t>
            </a:r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period from </a:t>
            </a:r>
            <a:r>
              <a:rPr lang="en-US" sz="112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4" tooltip="Sarcopterygi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sarcopterygian</a:t>
            </a:r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fish with lungs and bony-limbed fins, features that were helpful in adapting to dry land. They diversified and became dominant during the </a:t>
            </a:r>
            <a:r>
              <a:rPr lang="en-US" sz="112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5" tooltip="Carbonifero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Carboniferous</a:t>
            </a:r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1200" b="0" i="0" u="sng" strike="noStrike" dirty="0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6" tooltip="Permi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Permian</a:t>
            </a:r>
            <a:r>
              <a:rPr lang="en-US" sz="11200" b="0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periods, but were later displaced by reptiles and other vertebrates. Over time, amphibians shrank in size and decreased in diversity, leaving only the modern subclass Lissamphibia.</a:t>
            </a:r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09788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phibian - Wikipedia">
            <a:extLst>
              <a:ext uri="{FF2B5EF4-FFF2-40B4-BE49-F238E27FC236}">
                <a16:creationId xmlns:a16="http://schemas.microsoft.com/office/drawing/2014/main" id="{99D970CA-B7C5-4952-AA2F-732CF18F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04170" cy="327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acteristic features of class Amphibia - Online Science Notes">
            <a:extLst>
              <a:ext uri="{FF2B5EF4-FFF2-40B4-BE49-F238E27FC236}">
                <a16:creationId xmlns:a16="http://schemas.microsoft.com/office/drawing/2014/main" id="{27DD53FA-4B5F-485C-B12D-B8A8ED08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95" y="3529469"/>
            <a:ext cx="5943805" cy="33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ass Amphibia - 7 Vertebrates">
            <a:extLst>
              <a:ext uri="{FF2B5EF4-FFF2-40B4-BE49-F238E27FC236}">
                <a16:creationId xmlns:a16="http://schemas.microsoft.com/office/drawing/2014/main" id="{55F8288B-BE08-4823-8936-3BB521C0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7" y="4369904"/>
            <a:ext cx="4195660" cy="135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perclass Tetrapoda Class Amphibia Quiz - BestFunQuiz">
            <a:extLst>
              <a:ext uri="{FF2B5EF4-FFF2-40B4-BE49-F238E27FC236}">
                <a16:creationId xmlns:a16="http://schemas.microsoft.com/office/drawing/2014/main" id="{CB4A550E-8336-4345-88BF-CF7B31EC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95" y="499341"/>
            <a:ext cx="4549223" cy="227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50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75C1-EEB5-9C48-885C-7DC5F967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reptila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37A4-ABA4-B346-A4E5-3D10BCD8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Reptiles are completely adapted to life on land. Their eggs have a leathery shell.  They breathe by the means of their lungs right from their birth. They have rough thorny scales on the skin and a three chambered heart in which the ventricle is partially divided.  They are cold blooded.</a:t>
            </a:r>
            <a:r>
              <a:rPr lang="en-GB" b="1" i="0" dirty="0">
                <a:solidFill>
                  <a:srgbClr val="202122"/>
                </a:solidFill>
                <a:effectLst/>
                <a:latin typeface="-apple-system"/>
              </a:rPr>
              <a:t> Reptiles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are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 tetrapod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animals in th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e class </a:t>
            </a:r>
            <a:r>
              <a:rPr lang="en-GB" b="1" i="0" dirty="0">
                <a:solidFill>
                  <a:srgbClr val="202122"/>
                </a:solidFill>
                <a:effectLst/>
                <a:latin typeface="-apple-system"/>
              </a:rPr>
              <a:t>Reptilia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, 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a paraphyletic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grouping comprising all 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aminotes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except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 mammalsand birds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. Properly, reptiles and birds are grouped together in 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the</a:t>
            </a:r>
            <a:r>
              <a:rPr lang="en-US" dirty="0">
                <a:solidFill>
                  <a:srgbClr val="202122"/>
                </a:solidFill>
                <a:latin typeface="-apple-system"/>
              </a:rPr>
              <a:t> monophyletic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 group known as </a:t>
            </a:r>
            <a:r>
              <a:rPr lang="en-US" b="0" i="0" dirty="0">
                <a:solidFill>
                  <a:srgbClr val="202122"/>
                </a:solidFill>
                <a:effectLst/>
                <a:latin typeface="-apple-system"/>
              </a:rPr>
              <a:t>sauropsids</a:t>
            </a:r>
            <a:r>
              <a:rPr lang="en-GB" b="0" i="0" dirty="0">
                <a:solidFill>
                  <a:srgbClr val="202122"/>
                </a:solidFill>
                <a:effectLst/>
                <a:latin typeface="-apple-system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0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AA4E-F0CA-41CB-89CD-9621EC1C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17959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class </a:t>
            </a:r>
            <a:r>
              <a:rPr lang="en-US" sz="5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REPTILIA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46E99-907B-42AF-BFFB-BDE2992FE512}"/>
              </a:ext>
            </a:extLst>
          </p:cNvPr>
          <p:cNvSpPr txBox="1"/>
          <p:nvPr/>
        </p:nvSpPr>
        <p:spPr>
          <a:xfrm>
            <a:off x="281609" y="1671846"/>
            <a:ext cx="9525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These are creeping and burrowing terrestrial animals with scales on their body.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They are cold-blooded animals found in most of the warmer regions of the world.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Their skin is dry, and rough, without any glands.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body is divided into head, neck, trunk, and tail.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Few of these shed the scales on their skin as skin cast.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respiration takes place with the help of the lungs.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skull is monocondylic.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They have two pairs of pentadactyl limbs, each bearing claws. Snakes are an exception.</a:t>
            </a:r>
          </a:p>
          <a:p>
            <a:pPr algn="just">
              <a:buFont typeface="+mj-lt"/>
              <a:buAutoNum type="arabicPeriod"/>
            </a:pPr>
            <a:r>
              <a:rPr lang="en-US" sz="2400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heart is 3 chambered. However, crocodiles have a 4-chambered heart.</a:t>
            </a:r>
          </a:p>
        </p:txBody>
      </p:sp>
    </p:spTree>
    <p:extLst>
      <p:ext uri="{BB962C8B-B14F-4D97-AF65-F5344CB8AC3E}">
        <p14:creationId xmlns:p14="http://schemas.microsoft.com/office/powerpoint/2010/main" val="351275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048B-2065-4EC7-A223-60C0A8B0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Continued…….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9FE2E-FAE0-42C3-88FA-B8268527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nervous system comprises of 12 pairs of cranial nerves.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 lateral line system is absent in reptiles.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Except for snakes, all the reptiles have well-developed ears.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They possess a typical cloaca.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Reptiles are ureotelic, uricotelic, and ammonotelic.</a:t>
            </a:r>
          </a:p>
          <a:p>
            <a:pPr algn="just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73AD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Fertilization</a:t>
            </a: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 is internal.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They exhibit a meroblastic segmentation.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They are oviparous and the eggs are very yolky.</a:t>
            </a:r>
          </a:p>
          <a:p>
            <a:pPr algn="just">
              <a:buFont typeface="+mj-lt"/>
              <a:buAutoNum type="arabicPeriod"/>
            </a:pPr>
            <a:r>
              <a:rPr lang="en-US" b="1" i="1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Eg., Snakes, Turtles, Lizards, Crocodiles</a:t>
            </a:r>
          </a:p>
          <a:p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720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45C94-DF4D-46E5-AE80-35CC2D67DA74}"/>
              </a:ext>
            </a:extLst>
          </p:cNvPr>
          <p:cNvSpPr txBox="1"/>
          <p:nvPr/>
        </p:nvSpPr>
        <p:spPr>
          <a:xfrm>
            <a:off x="3339548" y="364434"/>
            <a:ext cx="4982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Pictures……….</a:t>
            </a:r>
          </a:p>
        </p:txBody>
      </p:sp>
      <p:pic>
        <p:nvPicPr>
          <p:cNvPr id="1026" name="Picture 2" descr="Class Reptilia">
            <a:extLst>
              <a:ext uri="{FF2B5EF4-FFF2-40B4-BE49-F238E27FC236}">
                <a16:creationId xmlns:a16="http://schemas.microsoft.com/office/drawing/2014/main" id="{635CF481-57FC-4CA9-9A8E-C763C7A2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4227444"/>
            <a:ext cx="4030556" cy="25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ass Reptilia – The Biology Classroom">
            <a:extLst>
              <a:ext uri="{FF2B5EF4-FFF2-40B4-BE49-F238E27FC236}">
                <a16:creationId xmlns:a16="http://schemas.microsoft.com/office/drawing/2014/main" id="{B5F26200-3C36-49A2-8894-0C74C6BF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81" y="4227444"/>
            <a:ext cx="4545288" cy="25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 on zoology">
            <a:extLst>
              <a:ext uri="{FF2B5EF4-FFF2-40B4-BE49-F238E27FC236}">
                <a16:creationId xmlns:a16="http://schemas.microsoft.com/office/drawing/2014/main" id="{8DB72380-D693-4E13-AF3C-206C276A2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82" y="1203042"/>
            <a:ext cx="3604591" cy="29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rn Class Reptilia meaning, concepts, formulas through Study Material,  Notes – Embibe.com">
            <a:extLst>
              <a:ext uri="{FF2B5EF4-FFF2-40B4-BE49-F238E27FC236}">
                <a16:creationId xmlns:a16="http://schemas.microsoft.com/office/drawing/2014/main" id="{DDCCA6FA-8EF3-4283-A3F7-6E2E8609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" y="1718641"/>
            <a:ext cx="467801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2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09ADD-565F-8646-9483-3569AA74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9822DE-20A0-C949-BD2F-9AAF40EB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390" y="504220"/>
            <a:ext cx="3449638" cy="344963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84375D-C352-F546-864A-16751FCA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47" y="504220"/>
            <a:ext cx="4958854" cy="34496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022539-585C-B648-B4EA-CE343115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286" y="4193408"/>
            <a:ext cx="3882571" cy="25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051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</TotalTime>
  <Words>639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-apple-system</vt:lpstr>
      <vt:lpstr>Arial</vt:lpstr>
      <vt:lpstr>Roboto</vt:lpstr>
      <vt:lpstr>Trebuchet MS</vt:lpstr>
      <vt:lpstr>Wingdings 3</vt:lpstr>
      <vt:lpstr>Facet</vt:lpstr>
      <vt:lpstr>Five Kingdom Classifications</vt:lpstr>
      <vt:lpstr>Class Amphibian</vt:lpstr>
      <vt:lpstr>Class Amphibian</vt:lpstr>
      <vt:lpstr>PowerPoint Presentation</vt:lpstr>
      <vt:lpstr>Class reptila</vt:lpstr>
      <vt:lpstr>Characteristics of class REPTILIA</vt:lpstr>
      <vt:lpstr>Continued…….</vt:lpstr>
      <vt:lpstr>PowerPoint Presentation</vt:lpstr>
      <vt:lpstr>PowerPoint Presentation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Ambhibian</dc:title>
  <dc:creator>ARO CHHAJED</dc:creator>
  <cp:lastModifiedBy>ARO CHHAJED</cp:lastModifiedBy>
  <cp:revision>4</cp:revision>
  <dcterms:created xsi:type="dcterms:W3CDTF">2021-01-22T08:28:29Z</dcterms:created>
  <dcterms:modified xsi:type="dcterms:W3CDTF">2021-01-28T03:15:58Z</dcterms:modified>
</cp:coreProperties>
</file>